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4"/>
  </p:notesMasterIdLst>
  <p:handoutMasterIdLst>
    <p:handoutMasterId r:id="rId15"/>
  </p:handoutMasterIdLst>
  <p:sldIdLst>
    <p:sldId id="322" r:id="rId3"/>
    <p:sldId id="318" r:id="rId4"/>
    <p:sldId id="319" r:id="rId5"/>
    <p:sldId id="298" r:id="rId6"/>
    <p:sldId id="315" r:id="rId7"/>
    <p:sldId id="320" r:id="rId8"/>
    <p:sldId id="308" r:id="rId9"/>
    <p:sldId id="321" r:id="rId10"/>
    <p:sldId id="326" r:id="rId11"/>
    <p:sldId id="327" r:id="rId12"/>
    <p:sldId id="324" r:id="rId13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o Merlini" initials="A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438" autoAdjust="0"/>
  </p:normalViewPr>
  <p:slideViewPr>
    <p:cSldViewPr>
      <p:cViewPr varScale="1">
        <p:scale>
          <a:sx n="73" d="100"/>
          <a:sy n="73" d="100"/>
        </p:scale>
        <p:origin x="-120" y="-2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r">
              <a:defRPr sz="1200"/>
            </a:lvl1pPr>
          </a:lstStyle>
          <a:p>
            <a:fld id="{8BF6705A-A81C-4A0B-8637-2B5352ECC590}" type="datetimeFigureOut">
              <a:rPr lang="it-CH" smtClean="0"/>
              <a:t>15.09.22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r">
              <a:defRPr sz="1200"/>
            </a:lvl1pPr>
          </a:lstStyle>
          <a:p>
            <a:fld id="{F2088334-910C-4A34-A958-CD26C722114C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0596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r">
              <a:defRPr sz="1200"/>
            </a:lvl1pPr>
          </a:lstStyle>
          <a:p>
            <a:fld id="{17E241C3-5662-42A3-A85A-E38E4255FADE}" type="datetimeFigureOut">
              <a:rPr lang="it-CH" smtClean="0"/>
              <a:t>15.09.22</a:t>
            </a:fld>
            <a:endParaRPr lang="it-CH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2" tIns="45721" rIns="91442" bIns="45721" rtlCol="0" anchor="ctr"/>
          <a:lstStyle/>
          <a:p>
            <a:endParaRPr lang="it-CH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2" tIns="45721" rIns="91442" bIns="45721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r">
              <a:defRPr sz="1200"/>
            </a:lvl1pPr>
          </a:lstStyle>
          <a:p>
            <a:fld id="{112B153C-7B1B-4595-850D-B96F5DCCDBD4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13741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F296-CB2A-4B3B-85E5-A8D9CAB18180}" type="datetime1">
              <a:rPr lang="it-CH" smtClean="0"/>
              <a:t>15.09.22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33994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A0B4-4960-40B1-A246-DD3AB47B71D6}" type="datetime1">
              <a:rPr lang="it-CH" smtClean="0"/>
              <a:t>15.09.22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65504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1260-BEDE-47A7-8E6F-3BB20A782FF3}" type="datetime1">
              <a:rPr lang="it-CH" smtClean="0"/>
              <a:t>15.09.22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5098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  <a:endParaRPr lang="it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1D849-9FF3-4928-A073-2C582B3810C8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37114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C82AA-BA5E-4502-8E21-F1C304595C59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167393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F8CF6-194B-479E-A903-547AFAF822E3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262176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AE22A-E912-454A-8FF2-A4138B2AB1E9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511882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0FA1E-047A-4340-9972-F5E6388714AF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780442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60C59-976D-4FBB-AB3C-51F0A85D2DD3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392220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E6D5-9E90-412A-A4AA-EBB545E99ADF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88695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24E60-097F-4C26-881B-26E697E52A6E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3100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F34B0-81A3-495B-B386-97677854970D}" type="datetime1">
              <a:rPr lang="it-CH" smtClean="0"/>
              <a:t>15.09.22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47255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CH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B419A-532A-4468-870A-347D81D4FD6E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937129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0472-44C9-45BD-A7CD-E686BE78CF79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820398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315E4-4808-4D26-8310-5A988A61A5AB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5001243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CH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36C32-F374-47EE-BC62-FE28DFCE5F16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58510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774E-D065-4222-8AD2-0C7A09B2D7EF}" type="datetime1">
              <a:rPr lang="it-CH" smtClean="0"/>
              <a:t>15.09.22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17318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7CAA-BE2F-4BEE-A1B3-3C0FCFDAF8BC}" type="datetime1">
              <a:rPr lang="it-CH" smtClean="0"/>
              <a:t>15.09.22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27506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88780-8D36-4B26-9F9A-FB20F9C286DC}" type="datetime1">
              <a:rPr lang="it-CH" smtClean="0"/>
              <a:t>15.09.22</a:t>
            </a:fld>
            <a:endParaRPr lang="it-CH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58257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F722-32FB-4C3C-8110-24C113341B89}" type="datetime1">
              <a:rPr lang="it-CH" smtClean="0"/>
              <a:t>15.09.22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74135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1E83-28FC-49A8-85FF-603112E2DAB4}" type="datetime1">
              <a:rPr lang="it-CH" smtClean="0"/>
              <a:t>15.09.22</a:t>
            </a:fld>
            <a:endParaRPr lang="it-CH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70151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B21B-98FF-4129-B224-0EF2D612FE12}" type="datetime1">
              <a:rPr lang="it-CH" smtClean="0"/>
              <a:t>15.09.22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16632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1418-50F9-4B79-B3FC-D9AD8FC48838}" type="datetime1">
              <a:rPr lang="it-CH" smtClean="0"/>
              <a:t>15.09.22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83191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46037-E1FC-4EDF-BD36-D3E90D786F95}" type="datetime1">
              <a:rPr lang="it-CH" smtClean="0"/>
              <a:t>15.09.22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01BF-F957-4E43-A72D-F9F7DB47BBD2}" type="slidenum">
              <a:rPr lang="it-CH" smtClean="0"/>
              <a:t>‹n.›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87374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CH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CH"/>
              <a:t>Fare clic per modificare gli stili del testo dello schema</a:t>
            </a:r>
          </a:p>
          <a:p>
            <a:pPr lvl="1"/>
            <a:r>
              <a:rPr lang="en-US" altLang="it-CH"/>
              <a:t>Secondo livello</a:t>
            </a:r>
          </a:p>
          <a:p>
            <a:pPr lvl="2"/>
            <a:r>
              <a:rPr lang="en-US" altLang="it-CH"/>
              <a:t>Terzo livello</a:t>
            </a:r>
          </a:p>
          <a:p>
            <a:pPr lvl="3"/>
            <a:r>
              <a:rPr lang="en-US" altLang="it-CH"/>
              <a:t>Quarto livello</a:t>
            </a:r>
          </a:p>
          <a:p>
            <a:pPr lvl="4"/>
            <a:r>
              <a:rPr lang="en-US" altLang="it-CH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9A05772-B0FD-47E0-AE71-85D29059CCDA}" type="slidenum">
              <a:rPr lang="en-US" altLang="it-IT"/>
              <a:pPr>
                <a:defRPr/>
              </a:pPr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59180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1</a:t>
            </a:fld>
            <a:endParaRPr lang="it-CH"/>
          </a:p>
        </p:txBody>
      </p:sp>
      <p:sp>
        <p:nvSpPr>
          <p:cNvPr id="3" name="CasellaDiTesto 2"/>
          <p:cNvSpPr txBox="1"/>
          <p:nvPr/>
        </p:nvSpPr>
        <p:spPr>
          <a:xfrm>
            <a:off x="179512" y="6053807"/>
            <a:ext cx="66967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000" b="1" dirty="0"/>
              <a:t>La posta in gioco è enorme e c’è una fretta del diavolo: </a:t>
            </a:r>
            <a:r>
              <a:rPr lang="it-CH" sz="1400" b="1" dirty="0"/>
              <a:t>avevamo la </a:t>
            </a:r>
            <a:r>
              <a:rPr lang="it-CH" sz="1400" b="1" dirty="0" err="1"/>
              <a:t>Rolls</a:t>
            </a:r>
            <a:r>
              <a:rPr lang="it-CH" sz="1400" b="1" dirty="0"/>
              <a:t>, siamo alla Panda, ora rischiamo ... la bici!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813350"/>
            <a:ext cx="1623043" cy="9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79512" y="764704"/>
            <a:ext cx="864096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CH" sz="3200" b="1" dirty="0"/>
          </a:p>
          <a:p>
            <a:endParaRPr lang="it-CH" sz="3200" b="1" dirty="0"/>
          </a:p>
          <a:p>
            <a:endParaRPr lang="it-CH" sz="3200" b="1" dirty="0"/>
          </a:p>
          <a:p>
            <a:endParaRPr lang="it-CH" sz="3200" b="1" dirty="0"/>
          </a:p>
          <a:p>
            <a:r>
              <a:rPr lang="it-CH" sz="3200" b="1" dirty="0"/>
              <a:t>Situazione attuale (9-22) e ripercussioni sulle condizioni pensionistiche degli affiliati</a:t>
            </a:r>
          </a:p>
          <a:p>
            <a:r>
              <a:rPr lang="it-CH" sz="1400" dirty="0"/>
              <a:t>(Adriano Merlini, docente </a:t>
            </a:r>
            <a:r>
              <a:rPr lang="it-CH" sz="1400" dirty="0" err="1"/>
              <a:t>SMs</a:t>
            </a:r>
            <a:r>
              <a:rPr lang="it-CH" sz="1400" dirty="0"/>
              <a:t>/sindacalista VPOD/</a:t>
            </a:r>
            <a:r>
              <a:rPr lang="it-CH" sz="1400" dirty="0" err="1"/>
              <a:t>CdA</a:t>
            </a:r>
            <a:r>
              <a:rPr lang="it-CH" sz="1400" dirty="0"/>
              <a:t> IPCT: dati volentieri da divulgare)</a:t>
            </a:r>
          </a:p>
          <a:p>
            <a:endParaRPr lang="it-CH" sz="1400" dirty="0"/>
          </a:p>
          <a:p>
            <a:endParaRPr lang="it-CH" sz="1400" dirty="0"/>
          </a:p>
          <a:p>
            <a:endParaRPr lang="it-CH" sz="1400" dirty="0"/>
          </a:p>
          <a:p>
            <a:pPr algn="ctr"/>
            <a:r>
              <a:rPr lang="it-CH" sz="6600" b="1" dirty="0">
                <a:solidFill>
                  <a:srgbClr val="FF0000"/>
                </a:solidFill>
              </a:rPr>
              <a:t>S.O.S PENSIONE</a:t>
            </a:r>
          </a:p>
          <a:p>
            <a:endParaRPr lang="it-CH" dirty="0"/>
          </a:p>
          <a:p>
            <a:endParaRPr lang="it-CH" dirty="0"/>
          </a:p>
          <a:p>
            <a:endParaRPr lang="it-CH" dirty="0"/>
          </a:p>
          <a:p>
            <a:endParaRPr lang="it-CH" dirty="0"/>
          </a:p>
          <a:p>
            <a:endParaRPr lang="it-IT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48514"/>
            <a:ext cx="2880320" cy="1828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099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10</a:t>
            </a:fld>
            <a:endParaRPr lang="it-CH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67744" cy="226774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448272" y="-27384"/>
            <a:ext cx="673224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/>
              <a:t>La </a:t>
            </a:r>
            <a:r>
              <a:rPr lang="it-CH" b="1" dirty="0">
                <a:solidFill>
                  <a:srgbClr val="FF6600"/>
                </a:solidFill>
              </a:rPr>
              <a:t>Rete per la Difesa delle pensioni </a:t>
            </a:r>
            <a:r>
              <a:rPr lang="it-CH" dirty="0"/>
              <a:t>ha lanciato una prima giornata di </a:t>
            </a:r>
            <a:r>
              <a:rPr lang="it-CH" sz="2400" b="1" dirty="0"/>
              <a:t>mobilitazione per il 28 settembre.</a:t>
            </a:r>
            <a:endParaRPr lang="it-CH" dirty="0"/>
          </a:p>
          <a:p>
            <a:r>
              <a:rPr lang="it-CH" dirty="0"/>
              <a:t>Il </a:t>
            </a:r>
            <a:r>
              <a:rPr lang="it-CH" u="sng" dirty="0"/>
              <a:t>mattino attività decentrate </a:t>
            </a:r>
            <a:r>
              <a:rPr lang="it-CH" dirty="0"/>
              <a:t>(pause prolungate, caffè di protesta, collegi straordinari, sensibilizzazione affiliati IPCT e cittadinanza, ...) e alle </a:t>
            </a:r>
            <a:r>
              <a:rPr lang="it-CH" u="sng" dirty="0"/>
              <a:t>17.30 tutti </a:t>
            </a:r>
            <a:r>
              <a:rPr lang="it-CH" dirty="0"/>
              <a:t>(dobbiamo essere tanti, nessuna scusa!) </a:t>
            </a:r>
            <a:r>
              <a:rPr lang="it-CH" u="sng" dirty="0"/>
              <a:t>a Bellinzona per la manifestazione corale</a:t>
            </a:r>
            <a:r>
              <a:rPr lang="it-CH" dirty="0"/>
              <a:t>.</a:t>
            </a:r>
          </a:p>
          <a:p>
            <a:endParaRPr lang="it-CH" dirty="0"/>
          </a:p>
          <a:p>
            <a:r>
              <a:rPr lang="it-CH" sz="2000" dirty="0"/>
              <a:t>Indispensabile primo passo per evitare che: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2564904"/>
            <a:ext cx="70922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1600" b="1" dirty="0"/>
              <a:t>Luca</a:t>
            </a:r>
            <a:r>
              <a:rPr lang="it-CH" sz="1600" dirty="0"/>
              <a:t>			</a:t>
            </a:r>
            <a:r>
              <a:rPr lang="it-CH" sz="1600" b="1" dirty="0">
                <a:solidFill>
                  <a:srgbClr val="FF0000"/>
                </a:solidFill>
              </a:rPr>
              <a:t>Prima del 2012	Oggi	Domani?</a:t>
            </a:r>
          </a:p>
          <a:p>
            <a:r>
              <a:rPr lang="it-CH" sz="1600" dirty="0" err="1"/>
              <a:t>Imp</a:t>
            </a:r>
            <a:r>
              <a:rPr lang="it-CH" sz="1600" dirty="0"/>
              <a:t>. Uff. </a:t>
            </a:r>
            <a:r>
              <a:rPr lang="it-CH" sz="1600" dirty="0" err="1"/>
              <a:t>tec</a:t>
            </a:r>
            <a:r>
              <a:rPr lang="it-CH" sz="1600" dirty="0"/>
              <a:t>. comunale 100%	3’021.-		2’417.-	</a:t>
            </a:r>
            <a:r>
              <a:rPr lang="it-CH" sz="1600" b="1" dirty="0"/>
              <a:t>1’959.-</a:t>
            </a:r>
          </a:p>
          <a:p>
            <a:endParaRPr lang="it-CH" sz="1600" dirty="0"/>
          </a:p>
          <a:p>
            <a:r>
              <a:rPr lang="it-CH" sz="1600" b="1" dirty="0"/>
              <a:t>Laura</a:t>
            </a:r>
          </a:p>
          <a:p>
            <a:r>
              <a:rPr lang="it-CH" sz="1600" dirty="0" err="1"/>
              <a:t>Imp</a:t>
            </a:r>
            <a:r>
              <a:rPr lang="it-CH" sz="1600" dirty="0"/>
              <a:t>. </a:t>
            </a:r>
            <a:r>
              <a:rPr lang="it-CH" sz="1600" dirty="0" err="1"/>
              <a:t>Amm</a:t>
            </a:r>
            <a:r>
              <a:rPr lang="it-CH" sz="1600" dirty="0"/>
              <a:t>. Cantonale 100%	2’762.-		2’210.-	</a:t>
            </a:r>
            <a:r>
              <a:rPr lang="it-CH" sz="1600" b="1" dirty="0"/>
              <a:t>1’792.-</a:t>
            </a:r>
          </a:p>
          <a:p>
            <a:endParaRPr lang="it-CH" sz="1600" dirty="0"/>
          </a:p>
          <a:p>
            <a:r>
              <a:rPr lang="it-CH" sz="1600" b="1" dirty="0"/>
              <a:t>Marta</a:t>
            </a:r>
          </a:p>
          <a:p>
            <a:r>
              <a:rPr lang="it-CH" sz="1600" dirty="0"/>
              <a:t>Infermiera aiuto dom. 80%	2’917.-		2’333.-	</a:t>
            </a:r>
            <a:r>
              <a:rPr lang="it-CH" sz="1600" b="1" dirty="0"/>
              <a:t>1892.-</a:t>
            </a:r>
          </a:p>
          <a:p>
            <a:endParaRPr lang="it-CH" sz="1600" b="1" dirty="0"/>
          </a:p>
          <a:p>
            <a:r>
              <a:rPr lang="it-CH" sz="1600" b="1" dirty="0"/>
              <a:t>Michela</a:t>
            </a:r>
          </a:p>
          <a:p>
            <a:r>
              <a:rPr lang="it-CH" sz="1600" dirty="0"/>
              <a:t>Docente </a:t>
            </a:r>
            <a:r>
              <a:rPr lang="it-CH" sz="1600" dirty="0" err="1"/>
              <a:t>SMe</a:t>
            </a:r>
            <a:r>
              <a:rPr lang="it-CH" sz="1600" dirty="0"/>
              <a:t> 50%		1’805.-		1’444.-	</a:t>
            </a:r>
            <a:r>
              <a:rPr lang="it-CH" sz="1600" b="1" dirty="0"/>
              <a:t>1’170.-</a:t>
            </a:r>
          </a:p>
          <a:p>
            <a:endParaRPr lang="it-CH" sz="1400" dirty="0"/>
          </a:p>
          <a:p>
            <a:r>
              <a:rPr lang="it-CH" sz="1400" dirty="0"/>
              <a:t>			</a:t>
            </a:r>
          </a:p>
          <a:p>
            <a:r>
              <a:rPr lang="it-CH" sz="2000" b="1" dirty="0"/>
              <a:t>E tu quanto perderesti? </a:t>
            </a:r>
          </a:p>
          <a:p>
            <a:r>
              <a:rPr lang="it-CH" sz="2000" dirty="0"/>
              <a:t>Scoprilo sul sito </a:t>
            </a:r>
            <a:r>
              <a:rPr lang="it-CH" sz="2000" b="1" dirty="0">
                <a:solidFill>
                  <a:srgbClr val="FF6600"/>
                </a:solidFill>
              </a:rPr>
              <a:t>www.ErreDiPi.ch </a:t>
            </a:r>
            <a:r>
              <a:rPr lang="it-CH" sz="1000" b="1" dirty="0"/>
              <a:t>(fonte dati di questa pagina)</a:t>
            </a:r>
          </a:p>
        </p:txBody>
      </p:sp>
      <p:pic>
        <p:nvPicPr>
          <p:cNvPr id="8" name="Picture 2" descr="pi-che-un-pilastro-un-grissino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420888"/>
            <a:ext cx="2101974" cy="210197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4725144"/>
            <a:ext cx="2088232" cy="20882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27387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7345362" cy="444500"/>
          </a:xfrm>
        </p:spPr>
        <p:txBody>
          <a:bodyPr/>
          <a:lstStyle/>
          <a:p>
            <a:pPr algn="r" eaLnBrk="1" hangingPunct="1"/>
            <a:r>
              <a:rPr lang="it-IT" altLang="it-CH" sz="1800" b="1" u="sng" dirty="0">
                <a:solidFill>
                  <a:srgbClr val="6600FF"/>
                </a:solidFill>
              </a:rPr>
              <a:t>Ricordiamo i tagli salariali dal 1993 al 2021 per i docenti </a:t>
            </a:r>
            <a:endParaRPr lang="en-US" altLang="it-CH" sz="1800" b="1" u="sng" dirty="0">
              <a:solidFill>
                <a:srgbClr val="6600FF"/>
              </a:solidFill>
            </a:endParaRPr>
          </a:p>
        </p:txBody>
      </p:sp>
      <p:sp>
        <p:nvSpPr>
          <p:cNvPr id="2051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4038600" cy="6059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 dirty="0">
                <a:solidFill>
                  <a:srgbClr val="6600FF"/>
                </a:solidFill>
              </a:rPr>
              <a:t>1. Misure con effetto definitivo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 dirty="0"/>
              <a:t>1.1. Taglio del carovita</a:t>
            </a:r>
            <a:endParaRPr lang="it-IT" altLang="it-CH" sz="1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1993: 3,3% oltre i 60'000.-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1994: 0,3% sullo stipendio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1995: 0,9% sullo stipendio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1996: 0,68% sullo stipendio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2005: 0,78% sullo stipendio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2006: 0,5% sullo stipendio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2007: 0,25% sullo stipendio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2008: 0,9% oltre i 20’000.-</a:t>
            </a:r>
            <a:endParaRPr lang="it-IT" altLang="it-CH" sz="1300" b="1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400" b="1" dirty="0">
                <a:solidFill>
                  <a:srgbClr val="FF3300"/>
                </a:solidFill>
              </a:rPr>
              <a:t>Carovita 1993-2008: stipendio reale - 5 %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400" b="1" dirty="0">
                <a:solidFill>
                  <a:srgbClr val="0033CC"/>
                </a:solidFill>
              </a:rPr>
              <a:t>5‘000 </a:t>
            </a:r>
            <a:r>
              <a:rPr lang="it-IT" altLang="it-CH" sz="1400" b="1" dirty="0" err="1">
                <a:solidFill>
                  <a:srgbClr val="0033CC"/>
                </a:solidFill>
              </a:rPr>
              <a:t>Fr</a:t>
            </a:r>
            <a:r>
              <a:rPr lang="it-IT" altLang="it-CH" sz="1400" b="1" dirty="0">
                <a:solidFill>
                  <a:srgbClr val="0033CC"/>
                </a:solidFill>
              </a:rPr>
              <a:t>.  annui su stipendio  di 100'000 </a:t>
            </a:r>
            <a:r>
              <a:rPr lang="it-IT" altLang="it-CH" sz="1400" b="1" dirty="0" err="1">
                <a:solidFill>
                  <a:srgbClr val="0033CC"/>
                </a:solidFill>
              </a:rPr>
              <a:t>Fr</a:t>
            </a:r>
            <a:r>
              <a:rPr lang="it-IT" altLang="it-CH" sz="1400" b="1" dirty="0">
                <a:solidFill>
                  <a:srgbClr val="0033CC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CH" altLang="it-CH" sz="1400" b="1" dirty="0">
                <a:solidFill>
                  <a:srgbClr val="0033CC"/>
                </a:solidFill>
              </a:rPr>
              <a:t>+ </a:t>
            </a:r>
            <a:r>
              <a:rPr lang="it-CH" altLang="it-CH" sz="1400" b="1">
                <a:solidFill>
                  <a:srgbClr val="0033CC"/>
                </a:solidFill>
              </a:rPr>
              <a:t>ammanchi previdenziali</a:t>
            </a:r>
            <a:endParaRPr lang="it-IT" altLang="it-CH" sz="1400" b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CH" sz="1300" b="1" dirty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 dirty="0"/>
              <a:t>1.2 Altri tagli</a:t>
            </a:r>
            <a:endParaRPr lang="it-IT" altLang="it-CH" sz="1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1995: soppressione indennità economia domestica per coniugati senza figli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1996: taglio del salario orario dei docenti supplenti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1997: soppressione indennità economia domestica anche per coniugati con figli oltre 12 anni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1998: taglio del rimborso per corsi aggiornamento facoltativi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2004: </a:t>
            </a:r>
            <a:r>
              <a:rPr lang="it-IT" altLang="it-CH" sz="1300" u="sng" dirty="0"/>
              <a:t>aumento del tempo di lavoro (1 ora-lezione) dei docenti cantonali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2014: abolizione indennità economia domestica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2015: dimezzamento sgravio docenza di classe II biennio </a:t>
            </a:r>
            <a:r>
              <a:rPr lang="it-IT" altLang="it-CH" sz="1300" dirty="0" err="1"/>
              <a:t>SMs</a:t>
            </a:r>
            <a:r>
              <a:rPr lang="it-IT" altLang="it-CH" sz="1300" dirty="0"/>
              <a:t> e sgravio CISU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 dirty="0"/>
              <a:t>1.3 Secondo pilastro</a:t>
            </a:r>
            <a:endParaRPr lang="it-IT" altLang="it-CH" sz="13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1995: da 30 a 40 anni per Max prestazioni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dirty="0"/>
              <a:t>1997: aumento premi di 1,05 punti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t-CH" sz="1300" dirty="0"/>
          </a:p>
        </p:txBody>
      </p:sp>
      <p:sp>
        <p:nvSpPr>
          <p:cNvPr id="2052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76250"/>
            <a:ext cx="4171950" cy="6270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1998: aumento premi di 1,05 punti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1999: no caro vita rendite sino al 5% cumulato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2000: rendita vecchiaia = media ultimi 10 anni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2005: aumento premio di 1 punto, taglio del 50% del carovita sulle rendite, finanziamento del 37,5% della rendita ponte AVS per prepensionamento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/>
              <a:t>2013: passaggio dal primato delle prestazioni a quello dei contributi: -20% pensione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CH" altLang="it-CH" sz="1300"/>
              <a:t>2021: diminuzione rendite vedovili in aspettativa</a:t>
            </a:r>
            <a:endParaRPr lang="it-IT" altLang="it-CH" sz="13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CH" sz="13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>
                <a:solidFill>
                  <a:srgbClr val="6600FF"/>
                </a:solidFill>
              </a:rPr>
              <a:t>2. Misure con effetto prolungato</a:t>
            </a:r>
            <a:endParaRPr lang="it-IT" altLang="it-CH" sz="1300">
              <a:solidFill>
                <a:srgbClr val="66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Dal 1997 al 2014: </a:t>
            </a:r>
            <a:r>
              <a:rPr lang="it-IT" altLang="it-CH" sz="1300" u="sng"/>
              <a:t>riduzione 2 classi di stipendio per i neoassunti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1997: blocco scatto anzianità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1999: blocco scatto anzianità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2005: blocco scatto anzianità (non i docenti cantonali per l’ora-lezione in più)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2016: blocco scatto anzianità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>
                <a:solidFill>
                  <a:srgbClr val="990033"/>
                </a:solidFill>
              </a:rPr>
              <a:t>2018: aggancio nuova scala = blocco anz. parziale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400" b="1">
                <a:solidFill>
                  <a:srgbClr val="FF3300"/>
                </a:solidFill>
              </a:rPr>
              <a:t>SMs: 1 anno di blocco equivale a una perdita in carriera di circa 40’000 franchi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it-IT" altLang="it-CH" sz="1300" b="1">
              <a:solidFill>
                <a:srgbClr val="66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 b="1">
                <a:solidFill>
                  <a:srgbClr val="6600FF"/>
                </a:solidFill>
              </a:rPr>
              <a:t>3. Tagli con effetto annuale</a:t>
            </a:r>
            <a:endParaRPr lang="it-IT" altLang="it-CH" sz="1300">
              <a:solidFill>
                <a:srgbClr val="66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1998: contributo di solidarietà 2,5% oltre i 40'000.-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1999: contributo di solidarietà 1,25% oltre i 40'000.-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2005: contributo di risanamento 1,1% oltre i 20'000.-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2006: contributo di risanamento 1,1% oltre i 20'000.-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2007: contributo di risanamento 1,1% oltre i 20'000.-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2013: contributo di risanamento 2% oltre i 65’000.-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altLang="it-CH" sz="1300"/>
              <a:t>2016: contributo di risanamento 0,5% per chi ha raggiunto il massimo salariale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34925" y="4797425"/>
            <a:ext cx="433388" cy="3603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CH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4265613" y="3849688"/>
            <a:ext cx="431800" cy="3587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CH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4211638" y="1844675"/>
            <a:ext cx="431800" cy="3603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CH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056" name="Picture 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0"/>
            <a:ext cx="109696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10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23043" cy="9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95536" y="456481"/>
            <a:ext cx="6912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600" b="1" dirty="0">
                <a:solidFill>
                  <a:srgbClr val="FF0000"/>
                </a:solidFill>
              </a:rPr>
              <a:t>Istituto di Previdenza del Cantone Ticino: chi?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628800"/>
            <a:ext cx="54726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000" b="1" u="sng" dirty="0"/>
              <a:t>Attivi</a:t>
            </a:r>
            <a:r>
              <a:rPr lang="it-CH" sz="2000" b="1" dirty="0"/>
              <a:t>: </a:t>
            </a:r>
            <a:r>
              <a:rPr lang="it-CH" dirty="0"/>
              <a:t>infermieri, poliziotti, cure a domicilio, docenti cantonali, operai comunali, maestri SI e SE, musicisti OSI, impiegati amministrazione cantonale, dipendenti ATTE, secondini, Case anziani, personale OSC, Azienda cantonale dei rifiuti, … </a:t>
            </a:r>
          </a:p>
          <a:p>
            <a:endParaRPr lang="it-CH" dirty="0"/>
          </a:p>
          <a:p>
            <a:r>
              <a:rPr lang="it-CH" sz="2000" dirty="0"/>
              <a:t>(Il Ticino offre 230’000 posti di lavoro ...         </a:t>
            </a:r>
            <a:endParaRPr lang="it-CH" sz="4000" b="1" dirty="0"/>
          </a:p>
          <a:p>
            <a:endParaRPr lang="it-CH" sz="2000" b="1" u="sng" dirty="0"/>
          </a:p>
          <a:p>
            <a:endParaRPr lang="it-CH" sz="2000" b="1" u="sng" dirty="0"/>
          </a:p>
          <a:p>
            <a:endParaRPr lang="it-CH" sz="2000" b="1" u="sng" dirty="0"/>
          </a:p>
          <a:p>
            <a:r>
              <a:rPr lang="it-CH" sz="2000" b="1" u="sng" dirty="0"/>
              <a:t>Pensionati</a:t>
            </a:r>
            <a:endParaRPr lang="it-CH" b="1" dirty="0"/>
          </a:p>
          <a:p>
            <a:endParaRPr lang="it-CH" b="1" dirty="0"/>
          </a:p>
          <a:p>
            <a:endParaRPr lang="it-CH" b="1" dirty="0"/>
          </a:p>
          <a:p>
            <a:r>
              <a:rPr lang="it-CH" sz="2400" b="1" dirty="0">
                <a:solidFill>
                  <a:srgbClr val="7030A0"/>
                </a:solidFill>
              </a:rPr>
              <a:t>I° problema: è una cassa «vecchia»:</a:t>
            </a:r>
          </a:p>
          <a:p>
            <a:r>
              <a:rPr lang="it-CH" sz="2400" b="1" dirty="0">
                <a:solidFill>
                  <a:srgbClr val="7030A0"/>
                </a:solidFill>
              </a:rPr>
              <a:t>solo 1,7 attivi per pensionato</a:t>
            </a:r>
          </a:p>
          <a:p>
            <a:endParaRPr lang="it-CH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56176" y="1700808"/>
            <a:ext cx="2664296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/>
              <a:t>16’800</a:t>
            </a:r>
            <a:r>
              <a:rPr lang="it-CH" sz="2400" dirty="0"/>
              <a:t> attivi</a:t>
            </a:r>
          </a:p>
          <a:p>
            <a:r>
              <a:rPr lang="it-CH" dirty="0"/>
              <a:t>(106 datori di lavoro)</a:t>
            </a:r>
          </a:p>
          <a:p>
            <a:endParaRPr lang="it-CH" sz="2400" dirty="0"/>
          </a:p>
          <a:p>
            <a:endParaRPr lang="it-CH" sz="2400" dirty="0"/>
          </a:p>
          <a:p>
            <a:endParaRPr lang="it-CH" sz="1400" dirty="0"/>
          </a:p>
          <a:p>
            <a:r>
              <a:rPr lang="it-CH" sz="2400" dirty="0"/>
              <a:t>7% affiliati IPCT)</a:t>
            </a:r>
          </a:p>
          <a:p>
            <a:endParaRPr lang="it-CH" sz="2400" dirty="0"/>
          </a:p>
          <a:p>
            <a:endParaRPr lang="it-CH" sz="2400" dirty="0"/>
          </a:p>
          <a:p>
            <a:r>
              <a:rPr lang="it-CH" sz="2400" b="1" dirty="0"/>
              <a:t>9’900</a:t>
            </a:r>
            <a:r>
              <a:rPr lang="it-CH" sz="2400" dirty="0"/>
              <a:t> pensionati</a:t>
            </a:r>
          </a:p>
          <a:p>
            <a:endParaRPr lang="it-CH" sz="2400" dirty="0"/>
          </a:p>
          <a:p>
            <a:r>
              <a:rPr lang="it-CH" sz="2400" dirty="0"/>
              <a:t>= 26’700 affiliati</a:t>
            </a:r>
          </a:p>
          <a:p>
            <a:endParaRPr lang="it-CH" sz="2400" dirty="0"/>
          </a:p>
          <a:p>
            <a:endParaRPr lang="it-CH" sz="2400" dirty="0"/>
          </a:p>
          <a:p>
            <a:endParaRPr lang="it-CH" sz="2400" dirty="0"/>
          </a:p>
          <a:p>
            <a:endParaRPr lang="it-CH" sz="900" dirty="0"/>
          </a:p>
          <a:p>
            <a:endParaRPr lang="it-CH" sz="2400" dirty="0"/>
          </a:p>
          <a:p>
            <a:endParaRPr lang="it-CH" sz="2400" dirty="0"/>
          </a:p>
        </p:txBody>
      </p:sp>
      <p:sp>
        <p:nvSpPr>
          <p:cNvPr id="2" name="Freccia a destra 1"/>
          <p:cNvSpPr/>
          <p:nvPr/>
        </p:nvSpPr>
        <p:spPr>
          <a:xfrm>
            <a:off x="4572000" y="3429000"/>
            <a:ext cx="1512168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/>
          <p:cNvCxnSpPr/>
          <p:nvPr/>
        </p:nvCxnSpPr>
        <p:spPr>
          <a:xfrm>
            <a:off x="6228184" y="5013176"/>
            <a:ext cx="21602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33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79512" y="44624"/>
            <a:ext cx="8136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600" b="1" dirty="0">
                <a:solidFill>
                  <a:srgbClr val="FF0000"/>
                </a:solidFill>
              </a:rPr>
              <a:t>Istituto di Previdenza del Cantone Ticino: quanto e come?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949280"/>
            <a:ext cx="1623043" cy="9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79512" y="692696"/>
            <a:ext cx="88569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b="1" u="sng" dirty="0">
                <a:solidFill>
                  <a:srgbClr val="00B050"/>
                </a:solidFill>
              </a:rPr>
              <a:t>Patrimonio gestito</a:t>
            </a:r>
            <a:r>
              <a:rPr lang="it-CH" b="1" dirty="0">
                <a:solidFill>
                  <a:srgbClr val="00B050"/>
                </a:solidFill>
              </a:rPr>
              <a:t>: </a:t>
            </a:r>
            <a:r>
              <a:rPr lang="it-CH" b="1" dirty="0"/>
              <a:t>5,6 miliardi di franchi </a:t>
            </a:r>
            <a:r>
              <a:rPr lang="it-CH" dirty="0"/>
              <a:t>(5’600 milioni, 31.12.21), indicativamente: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dirty="0"/>
              <a:t>obbligazioni 56% (inclusi i prestiti)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dirty="0"/>
              <a:t>azioni 22%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dirty="0"/>
              <a:t>immobiliare 22%. </a:t>
            </a:r>
            <a:r>
              <a:rPr lang="it-CH" b="1" dirty="0"/>
              <a:t>In TI possedete 900 appartamenti e 43’000 m</a:t>
            </a:r>
            <a:r>
              <a:rPr lang="it-CH" b="1" baseline="30000" dirty="0"/>
              <a:t>2</a:t>
            </a:r>
            <a:r>
              <a:rPr lang="it-CH" b="1" dirty="0"/>
              <a:t> commerciali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CH" b="1" dirty="0"/>
          </a:p>
          <a:p>
            <a:r>
              <a:rPr lang="it-CH" sz="1600" dirty="0"/>
              <a:t>Il </a:t>
            </a:r>
            <a:r>
              <a:rPr lang="it-CH" sz="1600" dirty="0" err="1"/>
              <a:t>CdA</a:t>
            </a:r>
            <a:r>
              <a:rPr lang="it-CH" sz="1600" dirty="0"/>
              <a:t> sta cercando di diminuire la parte obbligazionaria a favore di quella azionaria, ma la capacità di rischio è assai ridotta dalla forte </a:t>
            </a:r>
            <a:r>
              <a:rPr lang="it-CH" sz="1600" dirty="0" err="1"/>
              <a:t>sottocopertura</a:t>
            </a:r>
            <a:r>
              <a:rPr lang="it-CH" sz="1600" dirty="0"/>
              <a:t> della Cassa: attenzione alla faciloneria del senno di poi ...</a:t>
            </a:r>
          </a:p>
          <a:p>
            <a:endParaRPr lang="it-CH" dirty="0"/>
          </a:p>
          <a:p>
            <a:endParaRPr lang="it-CH" dirty="0"/>
          </a:p>
          <a:p>
            <a:r>
              <a:rPr lang="it-CH" b="1" u="sng" dirty="0">
                <a:solidFill>
                  <a:srgbClr val="00B050"/>
                </a:solidFill>
              </a:rPr>
              <a:t>Buona gestione: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b="1" dirty="0"/>
              <a:t>resa patrimonio </a:t>
            </a:r>
            <a:r>
              <a:rPr lang="it-CH" dirty="0"/>
              <a:t>(media 2013/20 = +4,7%, </a:t>
            </a:r>
            <a:r>
              <a:rPr lang="it-CH" sz="1400" dirty="0"/>
              <a:t>‘21=5,2%; ‘22= </a:t>
            </a:r>
            <a:r>
              <a:rPr lang="it-CH" sz="1400" dirty="0">
                <a:solidFill>
                  <a:srgbClr val="FF0000"/>
                </a:solidFill>
              </a:rPr>
              <a:t>-5% </a:t>
            </a:r>
            <a:r>
              <a:rPr lang="it-CH" dirty="0"/>
              <a:t>) </a:t>
            </a:r>
            <a:r>
              <a:rPr lang="it-CH" b="1" dirty="0"/>
              <a:t>ben superiore media Casse CH</a:t>
            </a:r>
            <a:endParaRPr lang="it-CH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b="1" dirty="0"/>
              <a:t>costi gestione bassissimi</a:t>
            </a:r>
            <a:r>
              <a:rPr lang="it-CH" dirty="0"/>
              <a:t>, per assicurato quasi la metà della media 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b="1" dirty="0"/>
              <a:t>sensibilità marcata per la sostenibilità </a:t>
            </a:r>
            <a:r>
              <a:rPr lang="it-CH" dirty="0"/>
              <a:t>(ESG) negli investimenti:</a:t>
            </a:r>
          </a:p>
          <a:p>
            <a:r>
              <a:rPr lang="it-CH" dirty="0"/>
              <a:t>	- IPCT membro di Ethos, NON investe in materie prime, «hedge </a:t>
            </a:r>
            <a:r>
              <a:rPr lang="it-CH" dirty="0" err="1"/>
              <a:t>founds</a:t>
            </a:r>
            <a:r>
              <a:rPr lang="it-CH" dirty="0"/>
              <a:t>», mine 		antiuomo e bombe a grappolo </a:t>
            </a:r>
            <a:r>
              <a:rPr lang="it-CH" sz="1400" dirty="0"/>
              <a:t>(lista SVVK-ASIR: LM/F-35/Confederazione SÌ, ...)</a:t>
            </a:r>
            <a:r>
              <a:rPr lang="it-CH" dirty="0"/>
              <a:t>, …</a:t>
            </a:r>
          </a:p>
          <a:p>
            <a:r>
              <a:rPr lang="it-CH" dirty="0"/>
              <a:t>	- grande attenzione all’impatto ecologico nell’immobiliare diretto</a:t>
            </a:r>
          </a:p>
          <a:p>
            <a:endParaRPr lang="it-CH" dirty="0"/>
          </a:p>
          <a:p>
            <a:r>
              <a:rPr lang="it-CH" sz="1600" dirty="0"/>
              <a:t>Il </a:t>
            </a:r>
            <a:r>
              <a:rPr lang="it-CH" sz="1600" dirty="0" err="1"/>
              <a:t>CdA</a:t>
            </a:r>
            <a:r>
              <a:rPr lang="it-CH" sz="1600" dirty="0"/>
              <a:t> ha fatto valutare tutto il portafoglio e sta attivamente cercando di spostarne una quota su prodotti ESG certificati: problema certificazione (Tesla, ...) + mantenimento resa</a:t>
            </a:r>
          </a:p>
          <a:p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86910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216"/>
            <a:ext cx="7136881" cy="1339552"/>
          </a:xfrm>
        </p:spPr>
        <p:txBody>
          <a:bodyPr>
            <a:normAutofit/>
          </a:bodyPr>
          <a:lstStyle/>
          <a:p>
            <a:r>
              <a:rPr lang="it-CH" sz="2600" b="1" dirty="0">
                <a:solidFill>
                  <a:srgbClr val="FF0000"/>
                </a:solidFill>
              </a:rPr>
              <a:t>Riforma 2013:</a:t>
            </a:r>
            <a:br>
              <a:rPr lang="it-CH" sz="2600" b="1" dirty="0">
                <a:solidFill>
                  <a:srgbClr val="FF0000"/>
                </a:solidFill>
              </a:rPr>
            </a:br>
            <a:r>
              <a:rPr lang="it-CH" sz="2600" b="1" dirty="0">
                <a:solidFill>
                  <a:srgbClr val="FF0000"/>
                </a:solidFill>
              </a:rPr>
              <a:t>da Cassa Pensione dei Dipendenti dello Stato (CPDS)</a:t>
            </a:r>
            <a:br>
              <a:rPr lang="it-CH" sz="2600" b="1" dirty="0">
                <a:solidFill>
                  <a:srgbClr val="FF0000"/>
                </a:solidFill>
              </a:rPr>
            </a:br>
            <a:r>
              <a:rPr lang="it-CH" sz="2600" b="1" dirty="0">
                <a:solidFill>
                  <a:srgbClr val="FF0000"/>
                </a:solidFill>
              </a:rPr>
              <a:t>a Istituto di Previdenza del Cantone Ticino (IPCT)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7536779" cy="4873752"/>
          </a:xfrm>
        </p:spPr>
        <p:txBody>
          <a:bodyPr>
            <a:normAutofit/>
          </a:bodyPr>
          <a:lstStyle/>
          <a:p>
            <a:r>
              <a:rPr lang="it-CH" b="1" u="sng" dirty="0"/>
              <a:t>Da primato prestazioni a primato contributi (...)</a:t>
            </a:r>
          </a:p>
          <a:p>
            <a:pPr lvl="1"/>
            <a:r>
              <a:rPr lang="it-CH" dirty="0"/>
              <a:t>Eliminazione deficit di finanziamento strutturale</a:t>
            </a:r>
          </a:p>
          <a:p>
            <a:pPr lvl="1"/>
            <a:r>
              <a:rPr lang="it-CH" dirty="0"/>
              <a:t>Riduzione rendite meno 50 anni 31-12-12: </a:t>
            </a:r>
            <a:r>
              <a:rPr lang="it-CH" dirty="0" err="1"/>
              <a:t>ca</a:t>
            </a:r>
            <a:r>
              <a:rPr lang="it-CH" dirty="0"/>
              <a:t>. </a:t>
            </a:r>
            <a:r>
              <a:rPr lang="it-CH" b="1" dirty="0"/>
              <a:t>-20% in media</a:t>
            </a:r>
          </a:p>
          <a:p>
            <a:r>
              <a:rPr lang="it-CH" dirty="0"/>
              <a:t>Garanzie pensione vecchio piano per ultra-50enni</a:t>
            </a:r>
          </a:p>
          <a:p>
            <a:pPr lvl="1"/>
            <a:r>
              <a:rPr lang="it-CH" dirty="0"/>
              <a:t>Ca. 5’000 beneficiari dei 15’000 assicurati attivi IPCT</a:t>
            </a:r>
          </a:p>
          <a:p>
            <a:r>
              <a:rPr lang="it-CH" dirty="0"/>
              <a:t>Tasso tecnico da 4% a 3.5%</a:t>
            </a:r>
          </a:p>
          <a:p>
            <a:r>
              <a:rPr lang="it-CH" dirty="0"/>
              <a:t>Contributo 2% risanamento (tutti i datori di lavoro)</a:t>
            </a:r>
          </a:p>
          <a:p>
            <a:r>
              <a:rPr lang="it-CH" dirty="0"/>
              <a:t>Contributo straordinario CHF 454.4 mio (solo Stato)</a:t>
            </a:r>
          </a:p>
          <a:p>
            <a:pPr lvl="1"/>
            <a:r>
              <a:rPr lang="it-CH" dirty="0"/>
              <a:t>CHF 21.5 mio annui (interesse 3.50%)</a:t>
            </a:r>
          </a:p>
          <a:p>
            <a:r>
              <a:rPr lang="it-CH" dirty="0"/>
              <a:t>Aumento stipendio assicurato (= aumento contributi)</a:t>
            </a:r>
          </a:p>
          <a:p>
            <a:pPr lvl="1"/>
            <a:r>
              <a:rPr lang="it-CH" dirty="0"/>
              <a:t>quota coordinamento ridotta da 100% a 87.5% rendita AVS</a:t>
            </a:r>
          </a:p>
          <a:p>
            <a:r>
              <a:rPr lang="it-CH" dirty="0"/>
              <a:t>No adeguamento pensioni finché rincaro cumulato = +15%</a:t>
            </a:r>
          </a:p>
          <a:p>
            <a:endParaRPr lang="it-CH" dirty="0"/>
          </a:p>
          <a:p>
            <a:endParaRPr lang="it-CH" dirty="0"/>
          </a:p>
        </p:txBody>
      </p:sp>
      <p:sp>
        <p:nvSpPr>
          <p:cNvPr id="6" name="Rettangolo 5"/>
          <p:cNvSpPr/>
          <p:nvPr/>
        </p:nvSpPr>
        <p:spPr>
          <a:xfrm>
            <a:off x="719707" y="2204864"/>
            <a:ext cx="6516589" cy="100811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CH"/>
          </a:p>
        </p:txBody>
      </p:sp>
      <p:sp>
        <p:nvSpPr>
          <p:cNvPr id="7" name="Rettangolo 6"/>
          <p:cNvSpPr/>
          <p:nvPr/>
        </p:nvSpPr>
        <p:spPr>
          <a:xfrm>
            <a:off x="661192" y="3602435"/>
            <a:ext cx="7128792" cy="181317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CH"/>
          </a:p>
        </p:txBody>
      </p:sp>
      <p:sp>
        <p:nvSpPr>
          <p:cNvPr id="8" name="Rettangolo 7"/>
          <p:cNvSpPr/>
          <p:nvPr/>
        </p:nvSpPr>
        <p:spPr>
          <a:xfrm>
            <a:off x="683568" y="5445224"/>
            <a:ext cx="6685240" cy="396044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CH"/>
          </a:p>
        </p:txBody>
      </p:sp>
      <p:sp>
        <p:nvSpPr>
          <p:cNvPr id="9" name="Rettangolo 8"/>
          <p:cNvSpPr/>
          <p:nvPr/>
        </p:nvSpPr>
        <p:spPr>
          <a:xfrm>
            <a:off x="683568" y="4725144"/>
            <a:ext cx="6480721" cy="33042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CH"/>
          </a:p>
        </p:txBody>
      </p:sp>
      <p:sp>
        <p:nvSpPr>
          <p:cNvPr id="10" name="CasellaDiTesto 9"/>
          <p:cNvSpPr txBox="1"/>
          <p:nvPr/>
        </p:nvSpPr>
        <p:spPr>
          <a:xfrm>
            <a:off x="7368808" y="2348880"/>
            <a:ext cx="1307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Assicurati attivi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884369" y="4017838"/>
            <a:ext cx="93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Datori di lavoro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524328" y="55079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Pensionati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401" y="-27384"/>
            <a:ext cx="1720103" cy="96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041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640"/>
            <a:ext cx="1852615" cy="104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/>
          <a:srcRect t="7118"/>
          <a:stretch/>
        </p:blipFill>
        <p:spPr>
          <a:xfrm>
            <a:off x="54762" y="1327994"/>
            <a:ext cx="8129049" cy="5256584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7596336" y="5313982"/>
            <a:ext cx="129614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CH" b="1" dirty="0">
                <a:solidFill>
                  <a:srgbClr val="FF0000"/>
                </a:solidFill>
              </a:rPr>
              <a:t>! FUTURO!</a:t>
            </a:r>
          </a:p>
          <a:p>
            <a:r>
              <a:rPr lang="it-CH" b="1" dirty="0">
                <a:solidFill>
                  <a:srgbClr val="FF0000"/>
                </a:solidFill>
              </a:rPr>
              <a:t>(1.1.24)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260648"/>
            <a:ext cx="66247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 err="1">
                <a:solidFill>
                  <a:srgbClr val="FF0000"/>
                </a:solidFill>
              </a:rPr>
              <a:t>Previsoni</a:t>
            </a:r>
            <a:r>
              <a:rPr lang="it-CH" sz="2400" b="1" dirty="0">
                <a:solidFill>
                  <a:srgbClr val="FF0000"/>
                </a:solidFill>
              </a:rPr>
              <a:t> 2012 vs situazione reale 2021 </a:t>
            </a:r>
            <a:r>
              <a:rPr lang="it-CH" b="1" dirty="0">
                <a:solidFill>
                  <a:srgbClr val="FF0000"/>
                </a:solidFill>
              </a:rPr>
              <a:t>e </a:t>
            </a:r>
          </a:p>
          <a:p>
            <a:r>
              <a:rPr lang="it-CH" b="1" dirty="0">
                <a:solidFill>
                  <a:srgbClr val="FF0000"/>
                </a:solidFill>
              </a:rPr>
              <a:t>Interventi del </a:t>
            </a:r>
            <a:r>
              <a:rPr lang="it-CH" b="1" dirty="0" err="1">
                <a:solidFill>
                  <a:srgbClr val="FF0000"/>
                </a:solidFill>
              </a:rPr>
              <a:t>CdA</a:t>
            </a:r>
            <a:r>
              <a:rPr lang="it-CH" b="1" dirty="0">
                <a:solidFill>
                  <a:srgbClr val="FF0000"/>
                </a:solidFill>
              </a:rPr>
              <a:t> IPCT per attutire gli impatti negativi sugli affiliati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99992" y="5127575"/>
            <a:ext cx="72008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CH" sz="2400" b="1" dirty="0">
                <a:solidFill>
                  <a:srgbClr val="0000FF"/>
                </a:solidFill>
              </a:rPr>
              <a:t>5%?</a:t>
            </a:r>
          </a:p>
        </p:txBody>
      </p:sp>
    </p:spTree>
    <p:extLst>
      <p:ext uri="{BB962C8B-B14F-4D97-AF65-F5344CB8AC3E}">
        <p14:creationId xmlns:p14="http://schemas.microsoft.com/office/powerpoint/2010/main" val="2252993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2008" y="908720"/>
            <a:ext cx="91085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/>
              <a:t>Invece dei 500 mio richiesti da IPCT, in aprile ‘22 il Cantone </a:t>
            </a:r>
            <a:r>
              <a:rPr lang="it-CH" sz="2400" b="1" u="sng" dirty="0"/>
              <a:t>ha deciso di anticipare</a:t>
            </a:r>
            <a:r>
              <a:rPr lang="it-CH" sz="2400" b="1" dirty="0"/>
              <a:t> 700 mio all’IPCT </a:t>
            </a:r>
            <a:r>
              <a:rPr lang="it-CH" sz="2400" dirty="0"/>
              <a:t>sotto forma di Riserva dei contributi del datore di lavoro, </a:t>
            </a:r>
            <a:r>
              <a:rPr lang="it-CH" dirty="0"/>
              <a:t>250 mio con rinuncia all’utilizzazione al momento in cui il grado di copertura sarà pari o superiore all’85%.</a:t>
            </a:r>
          </a:p>
          <a:p>
            <a:endParaRPr lang="it-CH" sz="1200" dirty="0"/>
          </a:p>
          <a:p>
            <a:r>
              <a:rPr lang="it-CH" sz="2000" dirty="0"/>
              <a:t>Di mio, senza valutazioni politiche:</a:t>
            </a:r>
          </a:p>
          <a:p>
            <a:r>
              <a:rPr lang="it-CH" sz="2000" b="1" dirty="0">
                <a:solidFill>
                  <a:srgbClr val="00B050"/>
                </a:solidFill>
              </a:rPr>
              <a:t>Vantaggi Cantone: </a:t>
            </a:r>
            <a:r>
              <a:rPr lang="it-CH" sz="2000" dirty="0">
                <a:solidFill>
                  <a:srgbClr val="00B050"/>
                </a:solidFill>
              </a:rPr>
              <a:t>operazione a costo zero</a:t>
            </a:r>
          </a:p>
          <a:p>
            <a:r>
              <a:rPr lang="it-CH" sz="2000" b="1" dirty="0">
                <a:solidFill>
                  <a:srgbClr val="00B050"/>
                </a:solidFill>
              </a:rPr>
              <a:t>Vantaggi IPCT:  - </a:t>
            </a:r>
            <a:r>
              <a:rPr lang="it-CH" sz="2000" dirty="0">
                <a:solidFill>
                  <a:srgbClr val="00B050"/>
                </a:solidFill>
              </a:rPr>
              <a:t>aumento grado di copertura (a bilancio 250 mio con rinuncia), 		            - aumento capitale totale investibile</a:t>
            </a:r>
          </a:p>
          <a:p>
            <a:r>
              <a:rPr lang="it-CH" sz="2000" b="1" dirty="0">
                <a:solidFill>
                  <a:srgbClr val="FF0000"/>
                </a:solidFill>
              </a:rPr>
              <a:t>Svantaggi Cantone: </a:t>
            </a:r>
            <a:r>
              <a:rPr lang="it-CH" sz="2000" dirty="0">
                <a:solidFill>
                  <a:srgbClr val="FF0000"/>
                </a:solidFill>
              </a:rPr>
              <a:t>aumenta il debito finanziario, ma non quello pubblico</a:t>
            </a:r>
          </a:p>
          <a:p>
            <a:r>
              <a:rPr lang="it-CH" sz="2000" b="1" dirty="0">
                <a:solidFill>
                  <a:srgbClr val="FF0000"/>
                </a:solidFill>
              </a:rPr>
              <a:t>Svantaggi IPCT: - </a:t>
            </a:r>
            <a:r>
              <a:rPr lang="it-CH" sz="2000" dirty="0">
                <a:solidFill>
                  <a:srgbClr val="FF0000"/>
                </a:solidFill>
              </a:rPr>
              <a:t>tasso di interesse da versare al cantone per la RCDL </a:t>
            </a:r>
          </a:p>
          <a:p>
            <a:r>
              <a:rPr lang="it-CH" sz="2000" dirty="0">
                <a:solidFill>
                  <a:srgbClr val="FF0000"/>
                </a:solidFill>
              </a:rPr>
              <a:t>                             - rischio della resa del capitale</a:t>
            </a:r>
          </a:p>
          <a:p>
            <a:endParaRPr lang="it-CH" sz="2000" dirty="0">
              <a:solidFill>
                <a:srgbClr val="FF0000"/>
              </a:solidFill>
            </a:endParaRPr>
          </a:p>
          <a:p>
            <a:r>
              <a:rPr lang="it-CH" sz="2000" dirty="0"/>
              <a:t>Insomma, i 500 mio sarebbero stati meglio, ma soprattutto </a:t>
            </a:r>
            <a:r>
              <a:rPr lang="it-CH" sz="2800" b="1" dirty="0"/>
              <a:t>non è stato fatto il risanamento della Cassa</a:t>
            </a:r>
            <a:r>
              <a:rPr lang="it-CH" sz="2000" b="1" dirty="0"/>
              <a:t>: i 700 mio servono solo a coprire il maggior costo delle garanzie </a:t>
            </a:r>
            <a:r>
              <a:rPr lang="it-CH" sz="2000" dirty="0"/>
              <a:t>date nel 2013 agli over 50. 	</a:t>
            </a:r>
            <a:r>
              <a:rPr lang="it-CH" sz="2000" b="1" dirty="0"/>
              <a:t>Inoltre ...</a:t>
            </a:r>
          </a:p>
          <a:p>
            <a:r>
              <a:rPr lang="it-CH" sz="2000" u="sng" dirty="0">
                <a:solidFill>
                  <a:srgbClr val="FF0000"/>
                </a:solidFill>
              </a:rPr>
              <a:t>Giugno 2022: asta obbligazioni Ti (200-250 mio prima tranche) </a:t>
            </a:r>
            <a:r>
              <a:rPr lang="it-CH" sz="2000" b="1" u="sng" dirty="0">
                <a:solidFill>
                  <a:srgbClr val="FF0000"/>
                </a:solidFill>
              </a:rPr>
              <a:t>andata deserta </a:t>
            </a:r>
            <a:r>
              <a:rPr lang="it-CH" sz="2000" u="sng" dirty="0">
                <a:solidFill>
                  <a:srgbClr val="FF0000"/>
                </a:solidFill>
              </a:rPr>
              <a:t>...</a:t>
            </a:r>
            <a:endParaRPr lang="it-CH" sz="2000" b="1" u="sng" dirty="0"/>
          </a:p>
          <a:p>
            <a:r>
              <a:rPr lang="it-CH" sz="2000" dirty="0"/>
              <a:t>Dunque attenzione perché</a:t>
            </a:r>
            <a:endParaRPr lang="it-CH" sz="32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889" y="-133376"/>
            <a:ext cx="1852615" cy="104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07504" y="116632"/>
            <a:ext cx="9039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CH" sz="2600" b="1" dirty="0">
                <a:solidFill>
                  <a:srgbClr val="FF0000"/>
                </a:solidFill>
              </a:rPr>
              <a:t>Oggi:</a:t>
            </a:r>
            <a:endParaRPr lang="it-CH" sz="2600" b="1" dirty="0"/>
          </a:p>
        </p:txBody>
      </p:sp>
    </p:spTree>
    <p:extLst>
      <p:ext uri="{BB962C8B-B14F-4D97-AF65-F5344CB8AC3E}">
        <p14:creationId xmlns:p14="http://schemas.microsoft.com/office/powerpoint/2010/main" val="48135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4624"/>
            <a:ext cx="9108504" cy="66247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CH" sz="4200" dirty="0">
                <a:solidFill>
                  <a:srgbClr val="FF0000"/>
                </a:solidFill>
              </a:rPr>
              <a:t>La </a:t>
            </a:r>
            <a:r>
              <a:rPr lang="it-CH" sz="4200" b="1" dirty="0">
                <a:solidFill>
                  <a:srgbClr val="FF0000"/>
                </a:solidFill>
              </a:rPr>
              <a:t>riduzione del TT </a:t>
            </a:r>
            <a:r>
              <a:rPr lang="it-CH" sz="4200" dirty="0">
                <a:solidFill>
                  <a:srgbClr val="FF0000"/>
                </a:solidFill>
              </a:rPr>
              <a:t>porta alla </a:t>
            </a:r>
            <a:r>
              <a:rPr lang="it-CH" sz="4200" b="1" dirty="0">
                <a:solidFill>
                  <a:srgbClr val="FF0000"/>
                </a:solidFill>
              </a:rPr>
              <a:t>riduzione del Tasso di conversione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CH" sz="3200" dirty="0"/>
              <a:t>Scendere </a:t>
            </a:r>
            <a:r>
              <a:rPr lang="it-CH" sz="3200" b="1" dirty="0"/>
              <a:t>dall’attuale 6,17% al probabile 5% (</a:t>
            </a:r>
            <a:r>
              <a:rPr lang="it-CH" sz="3200" b="1" u="sng" dirty="0"/>
              <a:t>scalare</a:t>
            </a:r>
            <a:r>
              <a:rPr lang="it-CH" sz="3200" b="1" dirty="0"/>
              <a:t> dal 1-1-2024) </a:t>
            </a:r>
            <a:r>
              <a:rPr lang="it-CH" sz="3200" dirty="0"/>
              <a:t>comporterebbe </a:t>
            </a:r>
            <a:r>
              <a:rPr lang="it-C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un’ulteriore riduzione delle prestazioni di vecchiaia fino  a </a:t>
            </a:r>
            <a:r>
              <a:rPr lang="it-CH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 20%</a:t>
            </a:r>
          </a:p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r>
              <a:rPr lang="it-CH" sz="2900" dirty="0"/>
              <a:t>Per i post 1962 sarebbe la seconda mazzata in 10 anni: </a:t>
            </a:r>
            <a:r>
              <a:rPr lang="it-CH" sz="2900" b="1" dirty="0"/>
              <a:t>-20% nel 2013 e -20% nel 2024.</a:t>
            </a:r>
          </a:p>
          <a:p>
            <a:pPr marL="0" indent="0">
              <a:buNone/>
            </a:pPr>
            <a:endParaRPr lang="it-CH" sz="1800" dirty="0"/>
          </a:p>
          <a:p>
            <a:pPr marL="0" indent="0">
              <a:buNone/>
            </a:pPr>
            <a:r>
              <a:rPr lang="it-CH" sz="3200" b="1" dirty="0">
                <a:solidFill>
                  <a:srgbClr val="FF0000"/>
                </a:solidFill>
              </a:rPr>
              <a:t>Inaccettabile! </a:t>
            </a:r>
            <a:r>
              <a:rPr lang="it-CH" sz="2600" dirty="0"/>
              <a:t>O i datori di lavoro forniscono i mezzi finanziari che permettano al </a:t>
            </a:r>
            <a:r>
              <a:rPr lang="it-CH" sz="2600" dirty="0" err="1"/>
              <a:t>CdA</a:t>
            </a:r>
            <a:r>
              <a:rPr lang="it-CH" sz="2600" dirty="0"/>
              <a:t> di annullare la decisione di far scendere il T. di conversione, oppure IPCT e Stato attuino misure di compensazione per azzerarne l’effetto pernicioso per i futuri pensionati:</a:t>
            </a:r>
          </a:p>
          <a:p>
            <a:pPr marL="0" indent="0">
              <a:buNone/>
            </a:pPr>
            <a:endParaRPr lang="it-CH" sz="1800" dirty="0"/>
          </a:p>
          <a:p>
            <a:pPr marL="822960" lvl="1" indent="-457200">
              <a:lnSpc>
                <a:spcPct val="120000"/>
              </a:lnSpc>
              <a:buFont typeface="+mj-lt"/>
              <a:buAutoNum type="arabicPeriod"/>
            </a:pPr>
            <a:r>
              <a:rPr lang="it-CH" sz="2900" b="1" dirty="0"/>
              <a:t>Aumento generalizzato accrediti di vecchiaia </a:t>
            </a:r>
            <a:r>
              <a:rPr lang="it-CH" sz="2900" b="1" u="sng" dirty="0"/>
              <a:t>a carico del datore di lavoro</a:t>
            </a:r>
            <a:r>
              <a:rPr lang="it-CH" sz="2900" b="1" dirty="0"/>
              <a:t>: 4/5 %</a:t>
            </a:r>
            <a:endParaRPr lang="it-CH" sz="2900" dirty="0"/>
          </a:p>
          <a:p>
            <a:pPr marL="822960" lvl="1" indent="-457200">
              <a:lnSpc>
                <a:spcPct val="120000"/>
              </a:lnSpc>
              <a:buFont typeface="+mj-lt"/>
              <a:buAutoNum type="arabicPeriod"/>
            </a:pPr>
            <a:r>
              <a:rPr lang="it-CH" sz="2900" dirty="0"/>
              <a:t>Aumento stipendio assicurato</a:t>
            </a:r>
          </a:p>
          <a:p>
            <a:pPr marL="822960" lvl="1" indent="-457200">
              <a:lnSpc>
                <a:spcPct val="120000"/>
              </a:lnSpc>
              <a:buFont typeface="+mj-lt"/>
              <a:buAutoNum type="arabicPeriod"/>
            </a:pPr>
            <a:r>
              <a:rPr lang="it-CH" sz="2900" dirty="0"/>
              <a:t>Riduzione graduale su più anni del Tasso di Conversione (</a:t>
            </a:r>
            <a:r>
              <a:rPr lang="it-CH" sz="2900" dirty="0">
                <a:solidFill>
                  <a:srgbClr val="00B050"/>
                </a:solidFill>
                <a:sym typeface="Alexandre" pitchFamily="2" charset="2"/>
              </a:rPr>
              <a:t></a:t>
            </a:r>
            <a:r>
              <a:rPr lang="it-CH" sz="2900" dirty="0">
                <a:sym typeface="Alexandre" pitchFamily="2" charset="2"/>
              </a:rPr>
              <a:t>)</a:t>
            </a:r>
            <a:endParaRPr lang="it-CH" sz="2900" dirty="0"/>
          </a:p>
          <a:p>
            <a:pPr marL="822960" lvl="1" indent="-457200">
              <a:lnSpc>
                <a:spcPct val="120000"/>
              </a:lnSpc>
              <a:buFont typeface="+mj-lt"/>
              <a:buAutoNum type="arabicPeriod"/>
            </a:pPr>
            <a:r>
              <a:rPr lang="it-CH" sz="2900" dirty="0"/>
              <a:t>Accredito straordinario per gli assicurati più anziani</a:t>
            </a:r>
          </a:p>
          <a:p>
            <a:pPr marL="822960" lvl="1" indent="-457200">
              <a:lnSpc>
                <a:spcPct val="120000"/>
              </a:lnSpc>
              <a:buFont typeface="+mj-lt"/>
              <a:buAutoNum type="arabicPeriod"/>
            </a:pPr>
            <a:r>
              <a:rPr lang="it-CH" sz="2900" dirty="0"/>
              <a:t>Miglior remunerazione avere di vecchiaia (</a:t>
            </a:r>
            <a:r>
              <a:rPr lang="it-CH" sz="2900" dirty="0">
                <a:solidFill>
                  <a:srgbClr val="00B050"/>
                </a:solidFill>
                <a:sym typeface="Alexandre" pitchFamily="2" charset="2"/>
              </a:rPr>
              <a:t></a:t>
            </a:r>
            <a:r>
              <a:rPr lang="it-CH" sz="2900" dirty="0">
                <a:sym typeface="Alexandre" pitchFamily="2" charset="2"/>
              </a:rPr>
              <a:t>, 2022 da 1 a 1,5%, anche se ...)</a:t>
            </a:r>
          </a:p>
          <a:p>
            <a:pPr marL="822960" lvl="1" indent="-457200">
              <a:lnSpc>
                <a:spcPct val="120000"/>
              </a:lnSpc>
              <a:buFont typeface="+mj-lt"/>
              <a:buAutoNum type="arabicPeriod"/>
            </a:pPr>
            <a:r>
              <a:rPr lang="it-CH" sz="2900" dirty="0">
                <a:sym typeface="Alexandre" pitchFamily="2" charset="2"/>
              </a:rPr>
              <a:t>Diminuire l’obiettivo 2051 del grado di copertura dall’85 all’80%</a:t>
            </a:r>
          </a:p>
          <a:p>
            <a:pPr marL="822960" lvl="1" indent="-457200">
              <a:lnSpc>
                <a:spcPct val="120000"/>
              </a:lnSpc>
              <a:buFont typeface="+mj-lt"/>
              <a:buAutoNum type="arabicPeriod"/>
            </a:pPr>
            <a:r>
              <a:rPr lang="it-CH" sz="2900" dirty="0"/>
              <a:t>...</a:t>
            </a:r>
            <a:r>
              <a:rPr lang="it-CH" sz="4000" dirty="0"/>
              <a:t>?</a:t>
            </a:r>
            <a:endParaRPr lang="it-CH" sz="2900" dirty="0"/>
          </a:p>
          <a:p>
            <a:pPr marL="365760" lvl="1" indent="0">
              <a:lnSpc>
                <a:spcPct val="120000"/>
              </a:lnSpc>
              <a:buNone/>
            </a:pPr>
            <a:r>
              <a:rPr lang="it-CH" sz="2900" dirty="0"/>
              <a:t>Ovviamente quasi </a:t>
            </a:r>
            <a:r>
              <a:rPr lang="it-CH" sz="2900" b="1" dirty="0"/>
              <a:t>tutte le misure hanno un costo </a:t>
            </a:r>
            <a:r>
              <a:rPr lang="it-CH" sz="2900" dirty="0"/>
              <a:t>(affiliati, datori di lavoro, Cassa) e</a:t>
            </a:r>
            <a:r>
              <a:rPr lang="it-CH" sz="2900" u="sng" dirty="0"/>
              <a:t> il finanziamento dell’IPCT è deciso dal </a:t>
            </a:r>
            <a:r>
              <a:rPr lang="it-CH" sz="2900" u="sng" dirty="0" err="1"/>
              <a:t>CdS</a:t>
            </a:r>
            <a:r>
              <a:rPr lang="it-CH" sz="2900" u="sng" dirty="0"/>
              <a:t>, peggio ... dal Gran Consiglio</a:t>
            </a:r>
            <a:r>
              <a:rPr lang="it-CH" sz="2900" dirty="0"/>
              <a:t>: </a:t>
            </a:r>
            <a:r>
              <a:rPr lang="it-CH" sz="2900" b="1" dirty="0"/>
              <a:t>la Cassa può</a:t>
            </a:r>
          </a:p>
          <a:p>
            <a:pPr marL="365760" lvl="1" indent="0">
              <a:lnSpc>
                <a:spcPct val="120000"/>
              </a:lnSpc>
              <a:buNone/>
            </a:pPr>
            <a:r>
              <a:rPr lang="it-CH" sz="2900" b="1" dirty="0"/>
              <a:t>infatti decidere le prestazioni erogate ma non il loro finanziamento!</a:t>
            </a:r>
          </a:p>
          <a:p>
            <a:pPr marL="365760" lvl="1" indent="0">
              <a:lnSpc>
                <a:spcPct val="120000"/>
              </a:lnSpc>
              <a:buNone/>
            </a:pPr>
            <a:endParaRPr lang="it-CH" sz="4000" dirty="0"/>
          </a:p>
          <a:p>
            <a:pPr marL="365760" lvl="1" indent="0">
              <a:lnSpc>
                <a:spcPct val="120000"/>
              </a:lnSpc>
              <a:buNone/>
            </a:pPr>
            <a:endParaRPr lang="it-CH" sz="2900" dirty="0"/>
          </a:p>
          <a:p>
            <a:pPr marL="0" indent="0">
              <a:buNone/>
            </a:pPr>
            <a:endParaRPr lang="it-CH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760640"/>
            <a:ext cx="1999544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886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8</a:t>
            </a:fld>
            <a:endParaRPr lang="it-CH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960" y="5733256"/>
            <a:ext cx="1999544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8"/>
          <p:cNvSpPr/>
          <p:nvPr/>
        </p:nvSpPr>
        <p:spPr>
          <a:xfrm>
            <a:off x="0" y="2060848"/>
            <a:ext cx="9144000" cy="4660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CH" sz="2400" b="1" dirty="0">
              <a:solidFill>
                <a:srgbClr val="FF0000"/>
              </a:solidFill>
            </a:endParaRPr>
          </a:p>
          <a:p>
            <a:endParaRPr lang="it-CH" sz="2400" b="1" dirty="0">
              <a:solidFill>
                <a:srgbClr val="FF0000"/>
              </a:solidFill>
            </a:endParaRPr>
          </a:p>
          <a:p>
            <a:r>
              <a:rPr lang="it-CH" sz="2400" b="1" dirty="0">
                <a:solidFill>
                  <a:srgbClr val="FF0000"/>
                </a:solidFill>
              </a:rPr>
              <a:t>Noi affiliati abbiamo già dato: </a:t>
            </a:r>
            <a:r>
              <a:rPr lang="it-CH" sz="2400" b="1" dirty="0"/>
              <a:t>dobbiamo quindi svegliarci.</a:t>
            </a:r>
            <a:endParaRPr lang="it-CH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dirty="0"/>
              <a:t>Chiediamo la solidarietà degli «anziani»: le vedovili insegnano; non vi sono rendite sicure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dirty="0"/>
              <a:t>Chiediamo ai «giovani» di non rassegnarsi: ci si è dovuti battere per ottenere la previdenza, bisogna battersi per non perderla.</a:t>
            </a:r>
          </a:p>
          <a:p>
            <a:r>
              <a:rPr lang="it-CH" b="1" dirty="0"/>
              <a:t>I sindacati ci tutelano, ma a volte hanno bisogno di noi, anche fisicamente, per farlo</a:t>
            </a:r>
            <a:r>
              <a:rPr lang="it-CH" dirty="0"/>
              <a:t>. La mobilitazione in crescendo è iniziata: non dobbiamo mollare perché </a:t>
            </a:r>
            <a:r>
              <a:rPr lang="it-CH" u="sng" dirty="0"/>
              <a:t>l’1.1.24 è domani.</a:t>
            </a:r>
          </a:p>
          <a:p>
            <a:r>
              <a:rPr lang="it-CH" dirty="0"/>
              <a:t> </a:t>
            </a:r>
          </a:p>
          <a:p>
            <a:r>
              <a:rPr lang="it-CH" dirty="0"/>
              <a:t>Quest’estate è nata </a:t>
            </a:r>
            <a:r>
              <a:rPr lang="it-CH" sz="2400" b="1" i="1" dirty="0" err="1">
                <a:solidFill>
                  <a:srgbClr val="FF6600"/>
                </a:solidFill>
              </a:rPr>
              <a:t>ErreDiPi</a:t>
            </a:r>
            <a:r>
              <a:rPr lang="it-CH" sz="2400" b="1" i="1" dirty="0">
                <a:solidFill>
                  <a:srgbClr val="FF6600"/>
                </a:solidFill>
              </a:rPr>
              <a:t>-Rete per la Difesa delle Pensioni</a:t>
            </a:r>
            <a:r>
              <a:rPr lang="it-CH" dirty="0"/>
              <a:t>, VPOD ne fa parte.</a:t>
            </a:r>
            <a:endParaRPr lang="it-CH" dirty="0">
              <a:solidFill>
                <a:srgbClr val="00B050"/>
              </a:solidFill>
            </a:endParaRPr>
          </a:p>
          <a:p>
            <a:r>
              <a:rPr lang="it-CH" sz="2800" b="1" dirty="0">
                <a:solidFill>
                  <a:srgbClr val="FF0000"/>
                </a:solidFill>
              </a:rPr>
              <a:t>Adesso</a:t>
            </a:r>
            <a:r>
              <a:rPr lang="it-CH" sz="2800" b="1" dirty="0"/>
              <a:t> </a:t>
            </a:r>
            <a:r>
              <a:rPr lang="it-CH" sz="2800" b="1" dirty="0">
                <a:solidFill>
                  <a:srgbClr val="FF0000"/>
                </a:solidFill>
              </a:rPr>
              <a:t>tocca ai datori di lavoro</a:t>
            </a:r>
          </a:p>
          <a:p>
            <a:endParaRPr lang="it-CH" b="1" dirty="0">
              <a:solidFill>
                <a:srgbClr val="7030A0"/>
              </a:solidFill>
            </a:endParaRPr>
          </a:p>
          <a:p>
            <a:r>
              <a:rPr lang="it-CH" sz="2400" b="1" dirty="0">
                <a:solidFill>
                  <a:srgbClr val="7030A0"/>
                </a:solidFill>
              </a:rPr>
              <a:t>È indispensabile mobilitarci perché non siamo fuchi, </a:t>
            </a:r>
          </a:p>
          <a:p>
            <a:r>
              <a:rPr lang="it-CH" sz="2400" b="1" dirty="0">
                <a:solidFill>
                  <a:srgbClr val="7030A0"/>
                </a:solidFill>
              </a:rPr>
              <a:t>né parassiti né tantomeno dei privilegiati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0" y="-27384"/>
            <a:ext cx="9144000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>
                <a:solidFill>
                  <a:srgbClr val="FF0000"/>
                </a:solidFill>
              </a:rPr>
              <a:t>Il </a:t>
            </a:r>
            <a:r>
              <a:rPr lang="it-CH" sz="2400" b="1" dirty="0" err="1">
                <a:solidFill>
                  <a:srgbClr val="FF0000"/>
                </a:solidFill>
              </a:rPr>
              <a:t>CdA</a:t>
            </a:r>
            <a:r>
              <a:rPr lang="it-CH" sz="2400" b="1" dirty="0">
                <a:solidFill>
                  <a:srgbClr val="FF0000"/>
                </a:solidFill>
              </a:rPr>
              <a:t> ha già accantonato </a:t>
            </a:r>
            <a:r>
              <a:rPr lang="it-CH" sz="2800" b="1" dirty="0">
                <a:solidFill>
                  <a:srgbClr val="FF0000"/>
                </a:solidFill>
              </a:rPr>
              <a:t>circa </a:t>
            </a:r>
            <a:r>
              <a:rPr lang="it-CH" sz="2400" b="1" dirty="0">
                <a:solidFill>
                  <a:srgbClr val="FF0000"/>
                </a:solidFill>
              </a:rPr>
              <a:t>300 mio </a:t>
            </a:r>
            <a:r>
              <a:rPr lang="it-CH" sz="2400" b="1" dirty="0"/>
              <a:t>per misure di compensazione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t-CH" dirty="0"/>
              <a:t>100 dall’ottimo esercizio 2019 </a:t>
            </a:r>
            <a:r>
              <a:rPr lang="it-CH" sz="1600" dirty="0"/>
              <a:t>(resa = + 9,5%)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dirty="0"/>
              <a:t>179 dalla diminuzione delle vedovili in aspettativa dall’1.1.21 </a:t>
            </a:r>
            <a:r>
              <a:rPr lang="it-CH" sz="1600" dirty="0"/>
              <a:t>(da 2/3 a 60 rispettivamente 50% : perso al TAC </a:t>
            </a:r>
            <a:r>
              <a:rPr lang="it-CH" sz="1600" u="sng" dirty="0"/>
              <a:t>ricorso della sola VPOD</a:t>
            </a:r>
            <a:r>
              <a:rPr lang="it-CH" sz="1600" dirty="0"/>
              <a:t>, ma si va avanti ...)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CH" dirty="0" err="1"/>
              <a:t>ca</a:t>
            </a:r>
            <a:r>
              <a:rPr lang="it-CH" dirty="0"/>
              <a:t> 25 dall’esercizio ‘22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CH" sz="1600" dirty="0"/>
          </a:p>
          <a:p>
            <a:r>
              <a:rPr lang="it-CH" dirty="0"/>
              <a:t> Ma questi </a:t>
            </a:r>
            <a:r>
              <a:rPr lang="it-CH" b="1" dirty="0"/>
              <a:t>saranno disponibili solo se i datori di lavoro faranno la loro parte, altrimenti è probabile che l’Autorità di vigilanza obblighi il </a:t>
            </a:r>
            <a:r>
              <a:rPr lang="it-CH" b="1" dirty="0" err="1"/>
              <a:t>CdA</a:t>
            </a:r>
            <a:r>
              <a:rPr lang="it-CH" b="1" dirty="0"/>
              <a:t> ad iniettarli nel calderone del risanamento.</a:t>
            </a:r>
          </a:p>
        </p:txBody>
      </p:sp>
    </p:spTree>
    <p:extLst>
      <p:ext uri="{BB962C8B-B14F-4D97-AF65-F5344CB8AC3E}">
        <p14:creationId xmlns:p14="http://schemas.microsoft.com/office/powerpoint/2010/main" val="214491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01BF-F957-4E43-A72D-F9F7DB47BBD2}" type="slidenum">
              <a:rPr lang="it-CH" smtClean="0"/>
              <a:t>9</a:t>
            </a:fld>
            <a:endParaRPr lang="it-CH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949280"/>
            <a:ext cx="1872208" cy="1053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0" y="-27384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cap="small" dirty="0">
                <a:solidFill>
                  <a:srgbClr val="FF0000"/>
                </a:solidFill>
              </a:rPr>
              <a:t>Tocca al datore di lavoro fare la sua parte</a:t>
            </a:r>
          </a:p>
          <a:p>
            <a:r>
              <a:rPr lang="it-CH" sz="2400" b="1" cap="small" dirty="0">
                <a:solidFill>
                  <a:srgbClr val="7030A0"/>
                </a:solidFill>
              </a:rPr>
              <a:t>L</a:t>
            </a:r>
            <a:r>
              <a:rPr lang="it-CH" sz="2000" b="1" dirty="0">
                <a:solidFill>
                  <a:srgbClr val="7030A0"/>
                </a:solidFill>
              </a:rPr>
              <a:t>a previdenza è parte integrante delle condizioni contrattuali così come l’onere lavorativo e lo stipendio: non dovrebbero quindi essere continuamente peggiorati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t-CH" sz="1600" dirty="0"/>
              <a:t>Tra il 1993 e il 2021 invece </a:t>
            </a:r>
            <a:r>
              <a:rPr lang="it-CH" sz="1600" u="sng" dirty="0"/>
              <a:t>abbiamo subito una trentina di misure peggiorative </a:t>
            </a:r>
            <a:r>
              <a:rPr lang="it-CH" sz="1600" dirty="0"/>
              <a:t>(ultima slide ...giovani)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t-CH" sz="1600" u="sng" dirty="0"/>
              <a:t>Dick Marty parlava di </a:t>
            </a:r>
            <a:r>
              <a:rPr lang="it-CH" sz="1600" b="1" u="sng" dirty="0" err="1"/>
              <a:t>Rolls</a:t>
            </a:r>
            <a:r>
              <a:rPr lang="it-CH" sz="1600" b="1" u="sng" dirty="0"/>
              <a:t> </a:t>
            </a:r>
            <a:r>
              <a:rPr lang="it-CH" sz="1600" b="1" u="sng" dirty="0" err="1"/>
              <a:t>Royce</a:t>
            </a:r>
            <a:r>
              <a:rPr lang="it-CH" sz="1600" b="1" u="sng" dirty="0"/>
              <a:t> </a:t>
            </a:r>
            <a:r>
              <a:rPr lang="it-CH" sz="1600" dirty="0"/>
              <a:t>per la pensione degli statali: buone condizioni sì, ma diceva pure che compensavano i bassi salari e, soprattutto, è stato in </a:t>
            </a:r>
            <a:r>
              <a:rPr lang="it-CH" sz="1600" dirty="0" err="1"/>
              <a:t>CdS</a:t>
            </a:r>
            <a:r>
              <a:rPr lang="it-CH" sz="1600" dirty="0"/>
              <a:t> dal 1989 al 1995!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t-CH" sz="1600" u="sng" dirty="0"/>
              <a:t>Paragonando costi e prestazioni </a:t>
            </a:r>
            <a:r>
              <a:rPr lang="it-CH" sz="1600" b="1" u="sng" dirty="0"/>
              <a:t>già oggi gli affiliati IPCT nati dopo il 1962 (no garanzie) sono messi peggio della maggior parte dei lavoratori dipendenti pubblici e privati </a:t>
            </a:r>
            <a:r>
              <a:rPr lang="it-CH" sz="1600" dirty="0"/>
              <a:t>(Città di Lugano, FEOC, fuoriuscita IPCT comuni aggregati Bellinzona e Mendrisio con accordo </a:t>
            </a:r>
            <a:r>
              <a:rPr lang="it-CH" sz="1600" dirty="0" err="1"/>
              <a:t>Ass</a:t>
            </a:r>
            <a:r>
              <a:rPr lang="it-CH" sz="1600" dirty="0"/>
              <a:t>. del personale, ...), </a:t>
            </a:r>
            <a:r>
              <a:rPr lang="it-CH" b="1" dirty="0">
                <a:solidFill>
                  <a:srgbClr val="FF0000"/>
                </a:solidFill>
              </a:rPr>
              <a:t>dunque non possiamo accettare un’ulteriore diminuzione della pensione del 20%, </a:t>
            </a:r>
            <a:r>
              <a:rPr lang="it-CH" b="1" u="sng" dirty="0">
                <a:solidFill>
                  <a:srgbClr val="FF0000"/>
                </a:solidFill>
              </a:rPr>
              <a:t>esigiamo</a:t>
            </a:r>
            <a:r>
              <a:rPr lang="it-CH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endParaRPr lang="it-CH" sz="800" b="1" dirty="0">
              <a:solidFill>
                <a:srgbClr val="FF000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dal Consiglio di Stato e dal Gran Consiglio </a:t>
            </a:r>
            <a:r>
              <a:rPr lang="it-IT" b="1" dirty="0"/>
              <a:t>che forniscano i mezzi finanziari necessari all’IPCT affinché questo possa rinunciare alla riduzione del Tasso di conversione </a:t>
            </a:r>
            <a:r>
              <a:rPr lang="it-IT" dirty="0"/>
              <a:t>o, in via subordinata, chiediamo all’Istituto e al nostro datore di lavoro di trovare soluzioni atte a garantire la copertura e la stabilità dell’IPCT senza peggiorare ulteriormente le condizioni salariali e previdenziali dei propri dipendenti/assicurati e dei futuri pensionati; </a:t>
            </a:r>
          </a:p>
          <a:p>
            <a:pPr marL="228600" lvl="0" indent="-228600">
              <a:buFont typeface="+mj-lt"/>
              <a:buAutoNum type="arabicPeriod"/>
            </a:pPr>
            <a:endParaRPr lang="it-IT" sz="800" dirty="0"/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dal Consiglio di Stato e dal Gran Consiglio che correggano urgentemente l’Art. 12 della LIPCT specificando come il mancato adeguamento delle rendite al rincaro fino al 15% cumulato sia da applicare solo alle rendite in primato delle prestazioni.</a:t>
            </a:r>
          </a:p>
          <a:p>
            <a:pPr>
              <a:lnSpc>
                <a:spcPct val="120000"/>
              </a:lnSpc>
            </a:pPr>
            <a:endParaRPr lang="it-CH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it-CH" dirty="0"/>
          </a:p>
        </p:txBody>
      </p:sp>
      <p:sp>
        <p:nvSpPr>
          <p:cNvPr id="9" name="Rettangolo 8"/>
          <p:cNvSpPr/>
          <p:nvPr/>
        </p:nvSpPr>
        <p:spPr>
          <a:xfrm>
            <a:off x="0" y="5315143"/>
            <a:ext cx="910850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CH" dirty="0"/>
          </a:p>
          <a:p>
            <a:r>
              <a:rPr lang="it-CH" b="1" dirty="0">
                <a:solidFill>
                  <a:srgbClr val="7030A0"/>
                </a:solidFill>
              </a:rPr>
              <a:t>Mobilitazione mercoledì </a:t>
            </a:r>
            <a:r>
              <a:rPr lang="it-CH" sz="2400" b="1" dirty="0">
                <a:solidFill>
                  <a:srgbClr val="7030A0"/>
                </a:solidFill>
              </a:rPr>
              <a:t>28 settembre 2022 </a:t>
            </a:r>
            <a:r>
              <a:rPr lang="it-CH" b="1" dirty="0">
                <a:solidFill>
                  <a:srgbClr val="7030A0"/>
                </a:solidFill>
              </a:rPr>
              <a:t>e </a:t>
            </a:r>
            <a:r>
              <a:rPr lang="it-CH" sz="3600" b="1" dirty="0">
                <a:solidFill>
                  <a:srgbClr val="7030A0"/>
                </a:solidFill>
              </a:rPr>
              <a:t>SCIOPERO</a:t>
            </a:r>
            <a:r>
              <a:rPr lang="it-CH" b="1" dirty="0">
                <a:solidFill>
                  <a:srgbClr val="7030A0"/>
                </a:solidFill>
              </a:rPr>
              <a:t> se necessario:</a:t>
            </a:r>
          </a:p>
          <a:p>
            <a:r>
              <a:rPr lang="it-CH" b="1" dirty="0">
                <a:solidFill>
                  <a:srgbClr val="7030A0"/>
                </a:solidFill>
              </a:rPr>
              <a:t> </a:t>
            </a:r>
            <a:r>
              <a:rPr lang="it-CH" sz="2400" b="1" dirty="0">
                <a:solidFill>
                  <a:srgbClr val="7030A0"/>
                </a:solidFill>
              </a:rPr>
              <a:t>quando se non per un meno 40% della pensione?</a:t>
            </a:r>
          </a:p>
        </p:txBody>
      </p:sp>
    </p:spTree>
    <p:extLst>
      <p:ext uri="{BB962C8B-B14F-4D97-AF65-F5344CB8AC3E}">
        <p14:creationId xmlns:p14="http://schemas.microsoft.com/office/powerpoint/2010/main" val="3966095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1819</Words>
  <Application>Microsoft Macintosh PowerPoint</Application>
  <PresentationFormat>Presentazione su schermo (4:3)</PresentationFormat>
  <Paragraphs>212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Tema di Office</vt:lpstr>
      <vt:lpstr>Struttura predefinita</vt:lpstr>
      <vt:lpstr>Presentazione di PowerPoint</vt:lpstr>
      <vt:lpstr>Presentazione di PowerPoint</vt:lpstr>
      <vt:lpstr>Presentazione di PowerPoint</vt:lpstr>
      <vt:lpstr>Riforma 2013: da Cassa Pensione dei Dipendenti dello Stato (CPDS) a Istituto di Previdenza del Cantone Ticino (IPCT)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Ricordiamo i tagli salariali dal 1993 al 2021 per i docenti </vt:lpstr>
    </vt:vector>
  </TitlesOfParts>
  <Company>Amministrazione Cantonale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Rotanzi Daniele / x000718</dc:creator>
  <cp:lastModifiedBy>Lucia Del Fiore</cp:lastModifiedBy>
  <cp:revision>320</cp:revision>
  <cp:lastPrinted>2021-06-21T08:49:34Z</cp:lastPrinted>
  <dcterms:created xsi:type="dcterms:W3CDTF">2017-02-21T07:25:24Z</dcterms:created>
  <dcterms:modified xsi:type="dcterms:W3CDTF">2022-09-15T11:03:21Z</dcterms:modified>
</cp:coreProperties>
</file>